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63" r:id="rId4"/>
    <p:sldId id="272" r:id="rId5"/>
    <p:sldId id="273" r:id="rId6"/>
    <p:sldId id="265" r:id="rId7"/>
    <p:sldId id="266" r:id="rId8"/>
    <p:sldId id="259" r:id="rId9"/>
    <p:sldId id="267" r:id="rId10"/>
    <p:sldId id="275" r:id="rId11"/>
    <p:sldId id="270" r:id="rId12"/>
    <p:sldId id="276" r:id="rId13"/>
    <p:sldId id="279" r:id="rId14"/>
    <p:sldId id="260" r:id="rId15"/>
    <p:sldId id="287" r:id="rId16"/>
    <p:sldId id="286" r:id="rId17"/>
    <p:sldId id="280" r:id="rId18"/>
    <p:sldId id="282" r:id="rId19"/>
    <p:sldId id="288" r:id="rId20"/>
    <p:sldId id="261" r:id="rId21"/>
    <p:sldId id="262" r:id="rId22"/>
    <p:sldId id="283" r:id="rId23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44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79319" autoAdjust="0"/>
  </p:normalViewPr>
  <p:slideViewPr>
    <p:cSldViewPr showGuides="1">
      <p:cViewPr varScale="1">
        <p:scale>
          <a:sx n="91" d="100"/>
          <a:sy n="91" d="100"/>
        </p:scale>
        <p:origin x="1806" y="90"/>
      </p:cViewPr>
      <p:guideLst>
        <p:guide orient="horz" pos="3929"/>
        <p:guide pos="44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htdata\tulosyksikot\Infektio\Inftor\KARTOITUKSET\Alueellinen\Pitk&#228;aikaisyksik&#246;t\Kyselyjen%20tulokset\Yhteenveto%20vuosittaisen%20kyselyn%20tuloksista%202018-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Taul1!$H$51:$M$51</c:f>
              <c:strCache>
                <c:ptCount val="6"/>
                <c:pt idx="0">
                  <c:v>Sisääntulossa</c:v>
                </c:pt>
                <c:pt idx="1">
                  <c:v>Asukashuoneissa</c:v>
                </c:pt>
                <c:pt idx="2">
                  <c:v>Asukkaan sängyn päädyssä tai yöpöydällä, kun asukas täysin vuoteen oma</c:v>
                </c:pt>
                <c:pt idx="3">
                  <c:v>Asukaskäytössä olevissa wc-tiloissa</c:v>
                </c:pt>
                <c:pt idx="4">
                  <c:v>Asukkaiden yhteiskäytössä olevissa pesuhuoneissa</c:v>
                </c:pt>
                <c:pt idx="5">
                  <c:v>Päiväsalissa/ruokailutilassa</c:v>
                </c:pt>
              </c:strCache>
            </c:strRef>
          </c:cat>
          <c:val>
            <c:numRef>
              <c:f>Taul1!$H$52:$M$52</c:f>
              <c:numCache>
                <c:formatCode>General</c:formatCode>
                <c:ptCount val="6"/>
                <c:pt idx="0">
                  <c:v>96.6</c:v>
                </c:pt>
                <c:pt idx="1">
                  <c:v>78.7</c:v>
                </c:pt>
                <c:pt idx="2">
                  <c:v>70.5</c:v>
                </c:pt>
                <c:pt idx="3">
                  <c:v>85.2</c:v>
                </c:pt>
                <c:pt idx="4">
                  <c:v>94.3</c:v>
                </c:pt>
                <c:pt idx="5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C-4BA5-AA3F-C4FA8846B8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3373512"/>
        <c:axId val="323373840"/>
        <c:axId val="0"/>
      </c:bar3DChart>
      <c:catAx>
        <c:axId val="323373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373840"/>
        <c:crosses val="autoZero"/>
        <c:auto val="1"/>
        <c:lblAlgn val="ctr"/>
        <c:lblOffset val="100"/>
        <c:noMultiLvlLbl val="0"/>
      </c:catAx>
      <c:valAx>
        <c:axId val="323373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Prosentti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37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94331-2264-49AB-B908-3F8230AFC03A}" type="datetimeFigureOut">
              <a:rPr lang="fi-FI" smtClean="0"/>
              <a:t>4.5.2022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8B8D8-DF8B-496D-B430-22302CE47A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52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100C-F007-48AA-A9A2-9270AED36AD6}" type="datetimeFigureOut">
              <a:rPr lang="fi-FI" smtClean="0"/>
              <a:t>4.5.2022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99AB-AC66-4087-9020-B34235B5C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1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 smtClean="0"/>
          </a:p>
          <a:p>
            <a:pPr marL="0" indent="0">
              <a:buFontTx/>
              <a:buNone/>
            </a:pPr>
            <a:endParaRPr lang="fi-FI" dirty="0" smtClean="0"/>
          </a:p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69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90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7C45C-2D14-4CA3-989F-2A528CF178A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98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74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206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42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35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30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501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33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37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393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323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519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64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32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09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61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7C45C-2D14-4CA3-989F-2A528CF178A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63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BA64-396F-4EDF-897E-5577F34EFED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0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32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99AB-AC66-4087-9020-B34235B5C20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09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, e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79912" y="1844825"/>
            <a:ext cx="4896544" cy="1755626"/>
          </a:xfrm>
        </p:spPr>
        <p:txBody>
          <a:bodyPr>
            <a:normAutofit/>
          </a:bodyPr>
          <a:lstStyle>
            <a:lvl1pPr algn="l"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79912" y="3886200"/>
            <a:ext cx="4752528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87624" y="6356350"/>
            <a:ext cx="1403176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FB1E76B-9B0C-4E2F-94A1-EBEB8BE0BAAC}" type="datetime1">
              <a:rPr lang="fi-FI" smtClean="0"/>
              <a:t>4.5.2022</a:t>
            </a:fld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250825" y="140400"/>
            <a:ext cx="3241675" cy="55451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8" y="548680"/>
            <a:ext cx="2910846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6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8964"/>
            <a:ext cx="1547663" cy="13090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936104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D5F3403C-A088-4A41-B510-26B530C80947}" type="datetime1">
              <a:rPr lang="fi-FI" smtClean="0"/>
              <a:t>4.5.2022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60" y="6273879"/>
            <a:ext cx="1402083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8964"/>
            <a:ext cx="1547663" cy="13090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1403176" cy="365125"/>
          </a:xfrm>
        </p:spPr>
        <p:txBody>
          <a:bodyPr/>
          <a:lstStyle/>
          <a:p>
            <a:fld id="{414A4EEF-7050-4EC1-8972-085DDC0D7C02}" type="datetime1">
              <a:rPr lang="fi-FI" smtClean="0"/>
              <a:t>4.5.2022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60" y="6273879"/>
            <a:ext cx="1402083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8964"/>
            <a:ext cx="1547663" cy="13090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>
              <a:defRPr sz="40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7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7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1403176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171754C1-A39C-4D80-8F0A-9DB5A429629C}" type="datetime1">
              <a:rPr lang="fi-FI" smtClean="0"/>
              <a:t>4.5.2022</a:t>
            </a:fld>
            <a:endParaRPr lang="fi-FI"/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2"/>
          </p:nvPr>
        </p:nvSpPr>
        <p:spPr>
          <a:xfrm>
            <a:off x="457653" y="1318997"/>
            <a:ext cx="4041775" cy="834107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60" y="6273879"/>
            <a:ext cx="1402083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0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8964"/>
            <a:ext cx="1547663" cy="13090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1403176" cy="365125"/>
          </a:xfrm>
        </p:spPr>
        <p:txBody>
          <a:bodyPr/>
          <a:lstStyle/>
          <a:p>
            <a:fld id="{B7AD8840-3DBC-4C71-9E88-A3193DD560A1}" type="datetime1">
              <a:rPr lang="fi-FI" smtClean="0"/>
              <a:t>4.5.2022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60" y="6273879"/>
            <a:ext cx="1402083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8964"/>
            <a:ext cx="1547663" cy="13090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1403176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ADACF139-C1B5-4116-966C-E9F7C5177EE3}" type="datetime1">
              <a:rPr lang="fi-FI" smtClean="0"/>
              <a:t>4.5.2022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60" y="6273879"/>
            <a:ext cx="1402083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8964"/>
            <a:ext cx="1547663" cy="13090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rebuchet M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8000" y="6237312"/>
            <a:ext cx="1331168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B51A60F-DF29-40F2-B01E-3109B5D089BA}" type="datetime1">
              <a:rPr lang="fi-FI" smtClean="0"/>
              <a:t>4.5.2022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60" y="6273879"/>
            <a:ext cx="1402083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2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8964"/>
            <a:ext cx="1547663" cy="130903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188000" y="6237312"/>
            <a:ext cx="1259160" cy="365125"/>
          </a:xfrm>
        </p:spPr>
        <p:txBody>
          <a:bodyPr/>
          <a:lstStyle/>
          <a:p>
            <a:fld id="{951C8D23-0FA8-4607-99FC-8181B65177ED}" type="datetime1">
              <a:rPr lang="fi-FI" smtClean="0"/>
              <a:t>4.5.2022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60" y="6273879"/>
            <a:ext cx="1402083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99592" y="2636912"/>
            <a:ext cx="7344816" cy="730002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rgbClr val="00A9C8"/>
                </a:solidFill>
                <a:latin typeface="Trebuchet MS" pitchFamily="34" charset="0"/>
              </a:defRPr>
            </a:lvl1pPr>
          </a:lstStyle>
          <a:p>
            <a:r>
              <a:rPr lang="fi-FI" dirty="0" smtClean="0"/>
              <a:t>Yhteydenottotiedot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12" y="4435944"/>
            <a:ext cx="2246376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87624" y="6356350"/>
            <a:ext cx="1403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7C57CE1B-760B-4721-9043-C687CDB67993}" type="datetime1">
              <a:rPr lang="fi-FI" smtClean="0"/>
              <a:t>4.5.2022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46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5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5" r:id="rId8"/>
    <p:sldLayoutId id="214748365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web/infektiotaudit-ja-rokotukset/taudit-ja-torjunta/infektioiden-ehkaisy-ja-torjuntaohjeita/kasihygieniaohjeet-ammattilaisill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3571" y="2420888"/>
            <a:ext cx="8424935" cy="1899643"/>
          </a:xfrm>
        </p:spPr>
        <p:txBody>
          <a:bodyPr>
            <a:normAutofit fontScale="90000"/>
          </a:bodyPr>
          <a:lstStyle/>
          <a:p>
            <a:r>
              <a:rPr lang="fi-FI" sz="4900" b="1" dirty="0" smtClean="0"/>
              <a:t/>
            </a:r>
            <a:br>
              <a:rPr lang="fi-FI" sz="4900" b="1" dirty="0" smtClean="0"/>
            </a:br>
            <a:r>
              <a:rPr lang="fi-FI" sz="4900" b="1" dirty="0" smtClean="0"/>
              <a:t>		</a:t>
            </a:r>
            <a:r>
              <a:rPr lang="fi-FI" sz="6700" b="1" dirty="0" smtClean="0">
                <a:solidFill>
                  <a:schemeClr val="tx2"/>
                </a:solidFill>
              </a:rPr>
              <a:t>Käsihygienia</a:t>
            </a:r>
            <a:r>
              <a:rPr lang="fi-FI" b="1" dirty="0"/>
              <a:t/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65599" y="4581128"/>
            <a:ext cx="7920880" cy="168059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Pitkäaikaislaitosten infektioyhdyshenkilöiden </a:t>
            </a:r>
            <a:r>
              <a:rPr lang="fi-FI" dirty="0" smtClean="0"/>
              <a:t>koulutuspäivä 			4.5.2022 </a:t>
            </a:r>
          </a:p>
          <a:p>
            <a:r>
              <a:rPr lang="fi-FI" dirty="0" smtClean="0"/>
              <a:t>		Hygieniahoitaja Sirpa Ukkola</a:t>
            </a:r>
          </a:p>
          <a:p>
            <a:r>
              <a:rPr lang="fi-FI" dirty="0" smtClean="0"/>
              <a:t>			p.040-5087512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92646"/>
            <a:ext cx="2135290" cy="21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~AUT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4208" y="833020"/>
            <a:ext cx="3168352" cy="4180155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3" name="Kuvatekstiellipsi 2"/>
          <p:cNvSpPr/>
          <p:nvPr/>
        </p:nvSpPr>
        <p:spPr>
          <a:xfrm>
            <a:off x="258161" y="92332"/>
            <a:ext cx="2291090" cy="2664296"/>
          </a:xfrm>
          <a:prstGeom prst="wedgeEllipseCallout">
            <a:avLst>
              <a:gd name="adj1" fmla="val 66246"/>
              <a:gd name="adj2" fmla="val 19260"/>
            </a:avLst>
          </a:prstGeom>
          <a:solidFill>
            <a:schemeClr val="accent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Trebuchet MS" pitchFamily="34" charset="0"/>
              </a:rPr>
              <a:t>Pidetäänkö sormuksia, kelloja, aktiivisuus-rannekkeita työaikana?</a:t>
            </a:r>
          </a:p>
        </p:txBody>
      </p:sp>
      <p:sp>
        <p:nvSpPr>
          <p:cNvPr id="4" name="Kuvatekstiellipsi 3"/>
          <p:cNvSpPr/>
          <p:nvPr/>
        </p:nvSpPr>
        <p:spPr>
          <a:xfrm>
            <a:off x="365033" y="3471438"/>
            <a:ext cx="1872208" cy="720080"/>
          </a:xfrm>
          <a:prstGeom prst="wedgeEllipseCallout">
            <a:avLst>
              <a:gd name="adj1" fmla="val 103754"/>
              <a:gd name="adj2" fmla="val -77240"/>
            </a:avLst>
          </a:prstGeom>
          <a:solidFill>
            <a:schemeClr val="accent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Trebuchet MS" pitchFamily="34" charset="0"/>
              </a:rPr>
              <a:t>Entä kynsilakka!</a:t>
            </a:r>
          </a:p>
        </p:txBody>
      </p:sp>
      <p:sp>
        <p:nvSpPr>
          <p:cNvPr id="5" name="Kuvatekstiellipsi 4"/>
          <p:cNvSpPr/>
          <p:nvPr/>
        </p:nvSpPr>
        <p:spPr>
          <a:xfrm>
            <a:off x="118414" y="2400480"/>
            <a:ext cx="2570584" cy="1064524"/>
          </a:xfrm>
          <a:prstGeom prst="wedgeEllipseCallout">
            <a:avLst>
              <a:gd name="adj1" fmla="val 68961"/>
              <a:gd name="adj2" fmla="val -22867"/>
            </a:avLst>
          </a:prstGeom>
          <a:solidFill>
            <a:schemeClr val="accent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Trebuchet MS" pitchFamily="34" charset="0"/>
              </a:rPr>
              <a:t>Entä pitkät kynnet, rakenne –ja geelikynnet?</a:t>
            </a:r>
          </a:p>
        </p:txBody>
      </p:sp>
      <p:sp>
        <p:nvSpPr>
          <p:cNvPr id="7" name="Kuvatekstisuorakulmio 6"/>
          <p:cNvSpPr/>
          <p:nvPr/>
        </p:nvSpPr>
        <p:spPr>
          <a:xfrm>
            <a:off x="6743437" y="260648"/>
            <a:ext cx="1958516" cy="936104"/>
          </a:xfrm>
          <a:prstGeom prst="wedgeRectCallout">
            <a:avLst>
              <a:gd name="adj1" fmla="val -80255"/>
              <a:gd name="adj2" fmla="val 87873"/>
            </a:avLst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Trebuchet MS" pitchFamily="34" charset="0"/>
              </a:rPr>
              <a:t>Pidä käsien iho kunnossa!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6705210" y="2174584"/>
            <a:ext cx="2371272" cy="914400"/>
          </a:xfrm>
          <a:prstGeom prst="roundRect">
            <a:avLst/>
          </a:prstGeom>
          <a:solidFill>
            <a:schemeClr val="accent3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Trebuchet MS" pitchFamily="34" charset="0"/>
              </a:rPr>
              <a:t>Terve, ehjä iho on hyvä suoja mikrobeja vastaan!</a:t>
            </a:r>
          </a:p>
        </p:txBody>
      </p:sp>
      <p:sp>
        <p:nvSpPr>
          <p:cNvPr id="10" name="Alanuoli 9"/>
          <p:cNvSpPr/>
          <p:nvPr/>
        </p:nvSpPr>
        <p:spPr>
          <a:xfrm rot="10800000">
            <a:off x="7556903" y="1289624"/>
            <a:ext cx="667886" cy="792088"/>
          </a:xfrm>
          <a:prstGeom prst="downArrow">
            <a:avLst/>
          </a:prstGeom>
          <a:solidFill>
            <a:schemeClr val="accent3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118414" y="5209384"/>
            <a:ext cx="3539838" cy="1519474"/>
          </a:xfrm>
          <a:prstGeom prst="roundRect">
            <a:avLst/>
          </a:prstGeom>
          <a:solidFill>
            <a:schemeClr val="accent3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Trebuchet MS" pitchFamily="34" charset="0"/>
              </a:rPr>
              <a:t>Yllä mainitut, eivät kuulu hoitotyöhön, estävät tehokkaan käsien desinfektion!</a:t>
            </a:r>
          </a:p>
        </p:txBody>
      </p:sp>
      <p:sp>
        <p:nvSpPr>
          <p:cNvPr id="14" name="Alanuoli 13"/>
          <p:cNvSpPr/>
          <p:nvPr/>
        </p:nvSpPr>
        <p:spPr>
          <a:xfrm rot="10800000">
            <a:off x="1100992" y="4282577"/>
            <a:ext cx="818322" cy="782199"/>
          </a:xfrm>
          <a:prstGeom prst="downArrow">
            <a:avLst/>
          </a:prstGeom>
          <a:solidFill>
            <a:schemeClr val="accent3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" name="Kuvatekstisuorakulmio 14"/>
          <p:cNvSpPr/>
          <p:nvPr/>
        </p:nvSpPr>
        <p:spPr>
          <a:xfrm>
            <a:off x="6282560" y="4725144"/>
            <a:ext cx="2400563" cy="1265021"/>
          </a:xfrm>
          <a:prstGeom prst="wedgeRectCallout">
            <a:avLst>
              <a:gd name="adj1" fmla="val -56349"/>
              <a:gd name="adj2" fmla="val -84503"/>
            </a:avLst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fi-FI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r>
              <a:rPr lang="fi-FI" dirty="0" smtClean="0">
                <a:solidFill>
                  <a:schemeClr val="tx1"/>
                </a:solidFill>
                <a:latin typeface="Trebuchet MS" pitchFamily="34" charset="0"/>
              </a:rPr>
              <a:t>Pese </a:t>
            </a:r>
            <a:r>
              <a:rPr lang="fi-FI" dirty="0">
                <a:solidFill>
                  <a:schemeClr val="tx1"/>
                </a:solidFill>
                <a:latin typeface="Trebuchet MS" pitchFamily="34" charset="0"/>
              </a:rPr>
              <a:t>kädet vedellä ja saippualla, kun ne ovat näkyvästi </a:t>
            </a:r>
            <a:r>
              <a:rPr lang="fi-FI" dirty="0" smtClean="0">
                <a:solidFill>
                  <a:schemeClr val="tx1"/>
                </a:solidFill>
                <a:latin typeface="Trebuchet MS" pitchFamily="34" charset="0"/>
              </a:rPr>
              <a:t>likaiset</a:t>
            </a:r>
            <a:endParaRPr lang="fi-FI" dirty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fi-FI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40160"/>
          </a:xfrm>
        </p:spPr>
        <p:txBody>
          <a:bodyPr>
            <a:noAutofit/>
          </a:bodyPr>
          <a:lstStyle/>
          <a:p>
            <a:r>
              <a:rPr lang="fi-FI" sz="3200" dirty="0"/>
              <a:t>Pitkät </a:t>
            </a:r>
            <a:r>
              <a:rPr lang="fi-FI" sz="3200" dirty="0" smtClean="0"/>
              <a:t>kynnet, rakenne-/geelikynnet, kellot, aktiivisuusrannekkeet </a:t>
            </a:r>
            <a:r>
              <a:rPr lang="fi-FI" sz="3200" dirty="0"/>
              <a:t>ja käsikorut estävät tehokkaan käsien desinfektion</a:t>
            </a:r>
          </a:p>
        </p:txBody>
      </p:sp>
      <p:pic>
        <p:nvPicPr>
          <p:cNvPr id="4" name="Picture 4" descr="89_9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50" y="2078502"/>
            <a:ext cx="6840760" cy="30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4815874" y="5154694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/>
              <a:t>Desinfektion jälkeen </a:t>
            </a:r>
            <a:r>
              <a:rPr lang="fi-FI" sz="2000" dirty="0"/>
              <a:t>sormenpäistä kasvaa edelleen runsaasti </a:t>
            </a:r>
            <a:r>
              <a:rPr lang="fi-FI" sz="2000" dirty="0" err="1"/>
              <a:t>S-epidermidistä</a:t>
            </a:r>
            <a:endParaRPr lang="fi-FI" sz="2000" dirty="0"/>
          </a:p>
        </p:txBody>
      </p:sp>
      <p:sp>
        <p:nvSpPr>
          <p:cNvPr id="6" name="Suorakulmio 5"/>
          <p:cNvSpPr/>
          <p:nvPr/>
        </p:nvSpPr>
        <p:spPr>
          <a:xfrm>
            <a:off x="1475656" y="5157192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/>
              <a:t>Ennen käsien desinfektioita: </a:t>
            </a:r>
            <a:r>
              <a:rPr lang="fi-FI" sz="2000" dirty="0"/>
              <a:t>Runsaasti </a:t>
            </a:r>
            <a:r>
              <a:rPr lang="fi-FI" sz="2000" dirty="0" err="1"/>
              <a:t>Staphylococcus</a:t>
            </a:r>
            <a:r>
              <a:rPr lang="fi-FI" sz="2000" dirty="0"/>
              <a:t> epidermistä</a:t>
            </a:r>
          </a:p>
        </p:txBody>
      </p:sp>
    </p:spTree>
    <p:extLst>
      <p:ext uri="{BB962C8B-B14F-4D97-AF65-F5344CB8AC3E}">
        <p14:creationId xmlns:p14="http://schemas.microsoft.com/office/powerpoint/2010/main" val="19113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Käsien desinfektio kaikille</a:t>
            </a:r>
            <a:br>
              <a:rPr lang="fi-FI" dirty="0" smtClean="0"/>
            </a:br>
            <a:r>
              <a:rPr lang="fi-FI" dirty="0" smtClean="0"/>
              <a:t>- asukkaan ja vierailijoiden ohjaus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Neuvotaan, miten kädet desinfioidaan ja missä tilanteissa</a:t>
            </a:r>
          </a:p>
          <a:p>
            <a:pPr marL="0" indent="0">
              <a:buNone/>
            </a:pPr>
            <a:endParaRPr lang="fi-FI" sz="1100" dirty="0" smtClean="0"/>
          </a:p>
          <a:p>
            <a:pPr lvl="1"/>
            <a:r>
              <a:rPr lang="fi-FI" dirty="0" smtClean="0"/>
              <a:t>Yksikköön, asukashuoneeseen tullessa ja sieltä poistuessa</a:t>
            </a:r>
          </a:p>
          <a:p>
            <a:pPr marL="457200" lvl="1" indent="0">
              <a:buNone/>
            </a:pPr>
            <a:endParaRPr lang="fi-FI" sz="1100" dirty="0" smtClean="0"/>
          </a:p>
          <a:p>
            <a:pPr lvl="1"/>
            <a:r>
              <a:rPr lang="fi-FI" dirty="0" smtClean="0"/>
              <a:t>Ennen ruokailua ja erilaisia ryhmätilanteita</a:t>
            </a:r>
          </a:p>
          <a:p>
            <a:pPr marL="457200" lvl="1" indent="0">
              <a:buNone/>
            </a:pPr>
            <a:endParaRPr lang="fi-FI" sz="1200" dirty="0" smtClean="0"/>
          </a:p>
          <a:p>
            <a:pPr lvl="1"/>
            <a:r>
              <a:rPr lang="fi-FI" dirty="0" smtClean="0"/>
              <a:t>WC-käynnin jälkeen</a:t>
            </a:r>
          </a:p>
          <a:p>
            <a:pPr marL="457200" lvl="1" indent="0">
              <a:buNone/>
            </a:pPr>
            <a:endParaRPr lang="fi-FI" sz="1200" dirty="0" smtClean="0"/>
          </a:p>
          <a:p>
            <a:pPr lvl="1"/>
            <a:r>
              <a:rPr lang="fi-FI" dirty="0" smtClean="0"/>
              <a:t>Yskimisen ja nenän niistämisen jälkeen</a:t>
            </a:r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sz="1200" dirty="0"/>
          </a:p>
          <a:p>
            <a:pPr marL="457200" lvl="1" indent="0">
              <a:buNone/>
            </a:pPr>
            <a:r>
              <a:rPr lang="fi-FI" dirty="0" smtClean="0"/>
              <a:t>Käsihuuhteen käyttö asukkaalle mahdollisuuksien mukaan; jos ei itse osaa, niin hoitaja voi avustaa siinä.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05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12" descr="kasid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8"/>
          <a:stretch>
            <a:fillRect/>
          </a:stretch>
        </p:blipFill>
        <p:spPr bwMode="auto">
          <a:xfrm>
            <a:off x="251520" y="806752"/>
            <a:ext cx="8661510" cy="505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475656" y="1628855"/>
            <a:ext cx="7020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Miten </a:t>
            </a:r>
            <a:r>
              <a:rPr lang="fi-FI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käsihygienian toteutumista voi seurata </a:t>
            </a:r>
            <a:r>
              <a:rPr lang="fi-FI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ja miten se toteutuu </a:t>
            </a:r>
            <a:r>
              <a:rPr lang="fi-FI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pitkäaikaishoitolaitoksissa?</a:t>
            </a:r>
            <a:endParaRPr lang="fi-FI" sz="4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fi-FI" sz="3200" dirty="0" smtClean="0">
                <a:latin typeface="Trebuchet MS" panose="020B0603020202020204" pitchFamily="34" charset="0"/>
              </a:rPr>
              <a:t> </a:t>
            </a:r>
            <a:endParaRPr lang="fi-FI" sz="3200" dirty="0">
              <a:latin typeface="Trebuchet MS" panose="020B0603020202020204" pitchFamily="34" charset="0"/>
            </a:endParaRPr>
          </a:p>
          <a:p>
            <a:endParaRPr lang="fi-FI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4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274638"/>
            <a:ext cx="8435280" cy="6583362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/>
              <a:t>Yksinkertaisin </a:t>
            </a:r>
            <a:r>
              <a:rPr lang="fi-FI" dirty="0"/>
              <a:t>tapa seurata käsihygienian toteutumista on säännöllinen </a:t>
            </a:r>
            <a:r>
              <a:rPr lang="fi-FI" dirty="0" smtClean="0"/>
              <a:t>huuhdekulutusseuranta (suhteutetaan hoitopäiviin)</a:t>
            </a:r>
          </a:p>
          <a:p>
            <a:pPr marL="0" indent="0">
              <a:buNone/>
            </a:pPr>
            <a:endParaRPr lang="fi-FI" sz="1600" dirty="0" smtClean="0"/>
          </a:p>
          <a:p>
            <a:pPr lvl="1"/>
            <a:r>
              <a:rPr lang="fi-FI" dirty="0" smtClean="0"/>
              <a:t>Ei kerro tarkkaa potilashoidossa kulutettua määrää onko käsihuuhdetta käytetty oikeissa tilanteissa tai oikealla tekniikalla</a:t>
            </a:r>
          </a:p>
          <a:p>
            <a:pPr marL="457200" lvl="1" indent="0">
              <a:buNone/>
            </a:pPr>
            <a:endParaRPr lang="fi-FI" sz="1600" dirty="0" smtClean="0"/>
          </a:p>
          <a:p>
            <a:pPr lvl="1"/>
            <a:r>
              <a:rPr lang="fi-FI" dirty="0" smtClean="0"/>
              <a:t>Kertoo, paljonko yksikössä on kokonaisuudessaan huuhdetta kulutettu ja tätä kokonaismäärää voi pitkällä aikavälillä verrata hoitopäiviin. </a:t>
            </a:r>
          </a:p>
          <a:p>
            <a:pPr marL="457200" lvl="1" indent="0">
              <a:buNone/>
            </a:pPr>
            <a:endParaRPr lang="fi-FI" sz="1600" dirty="0" smtClean="0"/>
          </a:p>
          <a:p>
            <a:pPr marL="457200" lvl="1" indent="0">
              <a:buNone/>
            </a:pPr>
            <a:endParaRPr lang="fi-FI" sz="1600" dirty="0" smtClean="0"/>
          </a:p>
          <a:p>
            <a:r>
              <a:rPr lang="fi-FI" dirty="0" smtClean="0"/>
              <a:t>Käsihygieniahavainnointi </a:t>
            </a:r>
          </a:p>
          <a:p>
            <a:pPr lvl="1"/>
            <a:r>
              <a:rPr lang="fi-FI" dirty="0" smtClean="0"/>
              <a:t>Seurantamenetelmistä suora havainnointi on ”</a:t>
            </a:r>
            <a:r>
              <a:rPr lang="fi-FI" dirty="0" err="1" smtClean="0"/>
              <a:t>ns.kultainen</a:t>
            </a:r>
            <a:r>
              <a:rPr lang="fi-FI" dirty="0" smtClean="0"/>
              <a:t> standardi” (WHO)</a:t>
            </a:r>
          </a:p>
          <a:p>
            <a:pPr marL="457200" lvl="1" indent="0">
              <a:buNone/>
            </a:pPr>
            <a:endParaRPr lang="fi-FI" sz="1600" dirty="0" smtClean="0"/>
          </a:p>
          <a:p>
            <a:pPr lvl="1"/>
            <a:r>
              <a:rPr lang="fi-FI" dirty="0" smtClean="0"/>
              <a:t>Pystyy seuraamaan käsihygienian toteutumista kaikissa potilaan hoitotilanteissa (</a:t>
            </a:r>
            <a:r>
              <a:rPr lang="fi-FI" dirty="0" err="1" smtClean="0"/>
              <a:t>five</a:t>
            </a:r>
            <a:r>
              <a:rPr lang="fi-FI" dirty="0" smtClean="0"/>
              <a:t> </a:t>
            </a:r>
            <a:r>
              <a:rPr lang="fi-FI" dirty="0" err="1" smtClean="0"/>
              <a:t>moments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pPr marL="457200" lvl="1" indent="0">
              <a:buNone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smtClean="0">
                <a:solidFill>
                  <a:schemeClr val="tx2"/>
                </a:solidFill>
              </a:rPr>
              <a:t>Uusia innovatiivisia seurantaratkaisuja käsihygienian toteutumisen seurantaan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Elektroniset käsihygienian seurantajärjestelmät </a:t>
            </a:r>
          </a:p>
          <a:p>
            <a:pPr lvl="1"/>
            <a:r>
              <a:rPr lang="fi-FI" dirty="0" smtClean="0"/>
              <a:t>langattomia, jotka rekisteröivät potilaskontaktit ja käsihuuhteen käytön sekä muistuttivat siitä, jos työntekijän käsihuuhteen käyttö oli vähentynyt</a:t>
            </a:r>
          </a:p>
          <a:p>
            <a:r>
              <a:rPr lang="fi-FI" dirty="0" smtClean="0"/>
              <a:t>Langaton järjestelmä perustuu sensoreihin, jotka asennetaan käsihuuhdeannostelijoihin,</a:t>
            </a:r>
          </a:p>
          <a:p>
            <a:pPr lvl="1"/>
            <a:r>
              <a:rPr lang="fi-FI" dirty="0" smtClean="0"/>
              <a:t> työntekijät tarvitsevat oman erillisen sensorin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800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64675"/>
              </p:ext>
            </p:extLst>
          </p:nvPr>
        </p:nvGraphicFramePr>
        <p:xfrm>
          <a:off x="0" y="1253982"/>
          <a:ext cx="9252520" cy="4848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1825">
                  <a:extLst>
                    <a:ext uri="{9D8B030D-6E8A-4147-A177-3AD203B41FA5}">
                      <a16:colId xmlns:a16="http://schemas.microsoft.com/office/drawing/2014/main" val="3389511991"/>
                    </a:ext>
                  </a:extLst>
                </a:gridCol>
                <a:gridCol w="1672108">
                  <a:extLst>
                    <a:ext uri="{9D8B030D-6E8A-4147-A177-3AD203B41FA5}">
                      <a16:colId xmlns:a16="http://schemas.microsoft.com/office/drawing/2014/main" val="3416622403"/>
                    </a:ext>
                  </a:extLst>
                </a:gridCol>
                <a:gridCol w="1391458">
                  <a:extLst>
                    <a:ext uri="{9D8B030D-6E8A-4147-A177-3AD203B41FA5}">
                      <a16:colId xmlns:a16="http://schemas.microsoft.com/office/drawing/2014/main" val="4055735911"/>
                    </a:ext>
                  </a:extLst>
                </a:gridCol>
                <a:gridCol w="1327129">
                  <a:extLst>
                    <a:ext uri="{9D8B030D-6E8A-4147-A177-3AD203B41FA5}">
                      <a16:colId xmlns:a16="http://schemas.microsoft.com/office/drawing/2014/main" val="2484759775"/>
                    </a:ext>
                  </a:extLst>
                </a:gridCol>
              </a:tblGrid>
              <a:tr h="651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Käsihuuhdekulutus tiedossa edelliseltä vuodelta (%)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21 (21,2%)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22 (18,8%)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17 (19,3%)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826034"/>
                  </a:ext>
                </a:extLst>
              </a:tr>
              <a:tr h="186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Käsihuuhdekulutus l/100hp, ka (vaihteluväli)</a:t>
                      </a:r>
                      <a:endParaRPr lang="fi-FI" sz="16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Tavoitetaso  käsihuuhdekulutukselle pitkäaikaisyksiköissä on 3-5l/100hp. Käsihuuhdekulutukseen vaikuttaa asukkaiden hoitoisuus</a:t>
                      </a:r>
                      <a:r>
                        <a:rPr lang="fi-FI" sz="1800" dirty="0" smtClean="0">
                          <a:effectLst/>
                          <a:latin typeface="+mn-lt"/>
                        </a:rPr>
                        <a:t>. (OYS, infektioyksikön</a:t>
                      </a:r>
                      <a:r>
                        <a:rPr lang="fi-FI" sz="1800" baseline="0" dirty="0" smtClean="0">
                          <a:effectLst/>
                          <a:latin typeface="+mn-lt"/>
                        </a:rPr>
                        <a:t> määrittelemä taso)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1,8 (0,1-3,6)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1,2 (0,4-3,1)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1,8 (0,6-5,4)</a:t>
                      </a:r>
                      <a:endParaRPr lang="fi-FI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285459"/>
                  </a:ext>
                </a:extLst>
              </a:tr>
              <a:tr h="1525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Käsihuuhdekulutuksia käsitellään vuosittain  </a:t>
                      </a:r>
                      <a:endParaRPr lang="fi-FI" sz="160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Käsihuuhdekulutuksia ei lasketa lainkaan </a:t>
                      </a:r>
                      <a:endParaRPr lang="fi-FI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 </a:t>
                      </a:r>
                      <a:endParaRPr lang="fi-FI" sz="160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 </a:t>
                      </a:r>
                      <a:endParaRPr lang="fi-FI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 </a:t>
                      </a:r>
                      <a:endParaRPr lang="fi-FI" sz="160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 </a:t>
                      </a:r>
                      <a:endParaRPr lang="fi-FI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17 (19,3%)</a:t>
                      </a:r>
                      <a:endParaRPr lang="fi-FI" sz="160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14 (15,9%)</a:t>
                      </a:r>
                      <a:endParaRPr lang="fi-FI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430992"/>
                  </a:ext>
                </a:extLst>
              </a:tr>
              <a:tr h="651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Käsihygieniaopetus on sisällytetty uuden työntekijän perehdytysohjelmaan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 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 </a:t>
                      </a:r>
                      <a:endParaRPr lang="fi-FI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78 (88,6%)</a:t>
                      </a:r>
                      <a:endParaRPr lang="fi-F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608886"/>
                  </a:ext>
                </a:extLst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395536" y="35017"/>
            <a:ext cx="8424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fi-FI" sz="2800" b="1" dirty="0" smtClean="0">
                <a:solidFill>
                  <a:schemeClr val="tx2"/>
                </a:solidFill>
                <a:latin typeface="Trebuchet MS" pitchFamily="34" charset="0"/>
              </a:rPr>
              <a:t>äsihygienian seurannan toteutuminen </a:t>
            </a:r>
            <a:r>
              <a:rPr lang="fi-FI" sz="2800" b="1" dirty="0" err="1" smtClean="0">
                <a:solidFill>
                  <a:schemeClr val="tx2"/>
                </a:solidFill>
                <a:latin typeface="Trebuchet MS" pitchFamily="34" charset="0"/>
              </a:rPr>
              <a:t>PPSHP:n</a:t>
            </a:r>
            <a:r>
              <a:rPr lang="fi-FI" sz="2800" b="1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fi-FI" sz="2800" b="1" dirty="0" err="1" smtClean="0">
                <a:solidFill>
                  <a:schemeClr val="tx2"/>
                </a:solidFill>
                <a:latin typeface="Trebuchet MS" pitchFamily="34" charset="0"/>
              </a:rPr>
              <a:t>pitkäaikashoitolaitoksissa</a:t>
            </a:r>
            <a:r>
              <a:rPr lang="fi-FI" sz="2800" b="1" dirty="0" smtClean="0">
                <a:solidFill>
                  <a:schemeClr val="tx2"/>
                </a:solidFill>
                <a:latin typeface="Trebuchet MS" pitchFamily="34" charset="0"/>
              </a:rPr>
              <a:t> 2018-2021</a:t>
            </a:r>
            <a:endParaRPr lang="fi-FI" sz="28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95536" y="627322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rebuchet MS" pitchFamily="34" charset="0"/>
              </a:rPr>
              <a:t>L</a:t>
            </a:r>
            <a:r>
              <a:rPr lang="fi-FI" sz="1400" dirty="0" smtClean="0">
                <a:latin typeface="Trebuchet MS" pitchFamily="34" charset="0"/>
              </a:rPr>
              <a:t>ähde: </a:t>
            </a:r>
            <a:r>
              <a:rPr lang="fi-FI" sz="1400" dirty="0" err="1" smtClean="0">
                <a:latin typeface="Trebuchet MS" pitchFamily="34" charset="0"/>
              </a:rPr>
              <a:t>PPSHP:n</a:t>
            </a:r>
            <a:r>
              <a:rPr lang="fi-FI" sz="1400" dirty="0" smtClean="0">
                <a:latin typeface="Trebuchet MS" pitchFamily="34" charset="0"/>
              </a:rPr>
              <a:t> pitkäaikaislaitosten infektioiden torjuntavalmiuskyselyjen tuloksia</a:t>
            </a:r>
            <a:endParaRPr lang="fi-FI" dirty="0">
              <a:latin typeface="Trebuchet MS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097003" y="89851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latin typeface="Trebuchet MS" pitchFamily="34" charset="0"/>
              </a:rPr>
              <a:t>2018	         2020             2021</a:t>
            </a:r>
            <a:endParaRPr lang="fi-FI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12" descr="kasid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8"/>
          <a:stretch>
            <a:fillRect/>
          </a:stretch>
        </p:blipFill>
        <p:spPr bwMode="auto">
          <a:xfrm>
            <a:off x="251520" y="806752"/>
            <a:ext cx="8661510" cy="505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475656" y="1628855"/>
            <a:ext cx="7020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600" dirty="0"/>
          </a:p>
          <a:p>
            <a:r>
              <a:rPr lang="fi-FI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Miten saadaan henkilökunta </a:t>
            </a:r>
            <a:r>
              <a:rPr lang="fi-FI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paremmin </a:t>
            </a:r>
            <a:r>
              <a:rPr lang="fi-FI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toteuttamaan </a:t>
            </a:r>
            <a:r>
              <a:rPr lang="fi-FI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käsihygieniaa</a:t>
            </a:r>
            <a:r>
              <a:rPr lang="fi-FI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?</a:t>
            </a:r>
            <a:r>
              <a:rPr lang="fi-FI" sz="4000" dirty="0"/>
              <a:t> </a:t>
            </a:r>
          </a:p>
          <a:p>
            <a:r>
              <a:rPr lang="fi-FI" sz="3200" dirty="0" smtClean="0">
                <a:latin typeface="Trebuchet MS" panose="020B0603020202020204" pitchFamily="34" charset="0"/>
              </a:rPr>
              <a:t> </a:t>
            </a:r>
            <a:endParaRPr lang="fi-FI" sz="3200" dirty="0">
              <a:latin typeface="Trebuchet MS" panose="020B0603020202020204" pitchFamily="34" charset="0"/>
            </a:endParaRPr>
          </a:p>
          <a:p>
            <a:endParaRPr lang="fi-FI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Käsihuuhteet hyvin saataville (asukashuone, sängyn pääty, wc- ja suihkutilat, yleiset tilat, ruokailutila, käytävät, sisääntulo, huoltotilat)</a:t>
            </a:r>
          </a:p>
          <a:p>
            <a:pPr marL="0" indent="0">
              <a:buNone/>
            </a:pPr>
            <a:endParaRPr lang="fi-FI" sz="1100" dirty="0" smtClean="0"/>
          </a:p>
          <a:p>
            <a:pPr lvl="1"/>
            <a:r>
              <a:rPr lang="fi-FI" dirty="0" smtClean="0"/>
              <a:t>Jos ei mahdollista, niin käsipullot</a:t>
            </a:r>
          </a:p>
          <a:p>
            <a:pPr marL="457200" lvl="1" indent="0">
              <a:buNone/>
            </a:pPr>
            <a:endParaRPr lang="fi-FI" sz="1100" dirty="0" smtClean="0"/>
          </a:p>
          <a:p>
            <a:r>
              <a:rPr lang="fi-FI" dirty="0" smtClean="0"/>
              <a:t>Henkilökunnan kouluttaminen ja harjoittelu</a:t>
            </a:r>
          </a:p>
          <a:p>
            <a:pPr marL="0" indent="0">
              <a:buNone/>
            </a:pPr>
            <a:endParaRPr lang="fi-FI" sz="1100" dirty="0" smtClean="0"/>
          </a:p>
          <a:p>
            <a:r>
              <a:rPr lang="fi-FI" dirty="0" smtClean="0"/>
              <a:t>Yhteiset sopimukset</a:t>
            </a:r>
          </a:p>
          <a:p>
            <a:pPr marL="0" indent="0">
              <a:buNone/>
            </a:pPr>
            <a:endParaRPr lang="fi-FI" sz="1100" dirty="0" smtClean="0"/>
          </a:p>
          <a:p>
            <a:pPr lvl="1"/>
            <a:r>
              <a:rPr lang="fi-FI" dirty="0" smtClean="0"/>
              <a:t>”Sopimus” hyvän käsihygienian toteuttamisesta</a:t>
            </a:r>
          </a:p>
          <a:p>
            <a:pPr lvl="1"/>
            <a:r>
              <a:rPr lang="fi-FI" dirty="0" smtClean="0"/>
              <a:t> Esimiehen tuki</a:t>
            </a:r>
          </a:p>
          <a:p>
            <a:pPr marL="457200" lvl="1" indent="0">
              <a:buNone/>
            </a:pPr>
            <a:endParaRPr lang="fi-FI" sz="1100" dirty="0" smtClean="0"/>
          </a:p>
          <a:p>
            <a:r>
              <a:rPr lang="fi-FI" dirty="0" smtClean="0"/>
              <a:t>Säännöllinen seuranta esim. käsihygienia havainnointi ja palaute henkilöstölle</a:t>
            </a:r>
          </a:p>
          <a:p>
            <a:pPr marL="0" indent="0">
              <a:buNone/>
            </a:pPr>
            <a:endParaRPr lang="fi-FI" sz="1200" dirty="0" smtClean="0"/>
          </a:p>
          <a:p>
            <a:r>
              <a:rPr lang="fi-FI" dirty="0" smtClean="0"/>
              <a:t>Käsihygienian tärkeydestä muistuttaminen mm. posterit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65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Käsihuuhteiden saatavuus </a:t>
            </a:r>
            <a:r>
              <a:rPr lang="fi-FI" dirty="0" err="1" smtClean="0">
                <a:solidFill>
                  <a:schemeClr val="tx2"/>
                </a:solidFill>
              </a:rPr>
              <a:t>PPSHP:n</a:t>
            </a:r>
            <a:r>
              <a:rPr lang="fi-FI" dirty="0" smtClean="0">
                <a:solidFill>
                  <a:schemeClr val="tx2"/>
                </a:solidFill>
              </a:rPr>
              <a:t> pitkäaikaishoitolaitoksissa 2021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6970"/>
              </p:ext>
            </p:extLst>
          </p:nvPr>
        </p:nvGraphicFramePr>
        <p:xfrm>
          <a:off x="179512" y="1628800"/>
          <a:ext cx="8507288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611560" y="615343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rebuchet MS" pitchFamily="34" charset="0"/>
              </a:rPr>
              <a:t>L</a:t>
            </a:r>
            <a:r>
              <a:rPr lang="fi-FI" sz="1400" dirty="0" smtClean="0">
                <a:latin typeface="Trebuchet MS" pitchFamily="34" charset="0"/>
              </a:rPr>
              <a:t>ähde: </a:t>
            </a:r>
            <a:r>
              <a:rPr lang="fi-FI" sz="1400" dirty="0" err="1" smtClean="0">
                <a:latin typeface="Trebuchet MS" pitchFamily="34" charset="0"/>
              </a:rPr>
              <a:t>PPSHP:n</a:t>
            </a:r>
            <a:r>
              <a:rPr lang="fi-FI" sz="1400" dirty="0" smtClean="0">
                <a:latin typeface="Trebuchet MS" pitchFamily="34" charset="0"/>
              </a:rPr>
              <a:t> pitkäaikaislaitosten infektioiden torjuntavalmiuskyselyjen tuloksia</a:t>
            </a:r>
            <a:endParaRPr lang="fi-FI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Esityksen sisältö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/>
              <a:t>Käsihygienia- miksi se on niin tärkeää?</a:t>
            </a:r>
          </a:p>
          <a:p>
            <a:pPr marL="0" indent="0">
              <a:buNone/>
            </a:pPr>
            <a:endParaRPr lang="fi-FI" sz="1100" dirty="0" smtClean="0"/>
          </a:p>
          <a:p>
            <a:r>
              <a:rPr lang="fi-FI" dirty="0"/>
              <a:t>Miten </a:t>
            </a:r>
            <a:r>
              <a:rPr lang="fi-FI" dirty="0" smtClean="0"/>
              <a:t>toteutan </a:t>
            </a:r>
            <a:r>
              <a:rPr lang="fi-FI" dirty="0"/>
              <a:t>hyvää käsihygieniaa </a:t>
            </a:r>
            <a:r>
              <a:rPr lang="fi-FI" dirty="0" smtClean="0"/>
              <a:t>hoitotyössä?</a:t>
            </a:r>
          </a:p>
          <a:p>
            <a:pPr marL="0" indent="0">
              <a:buNone/>
            </a:pPr>
            <a:endParaRPr lang="fi-FI" sz="1100" dirty="0"/>
          </a:p>
          <a:p>
            <a:r>
              <a:rPr lang="fi-FI" dirty="0" smtClean="0"/>
              <a:t>Miten käsihygienian toteutumista voi seurata ja miten se toteutuu pitkäaikaishoitolaitoksissa?</a:t>
            </a:r>
          </a:p>
          <a:p>
            <a:pPr marL="0" indent="0">
              <a:buNone/>
            </a:pPr>
            <a:endParaRPr lang="fi-FI" sz="1200" dirty="0" smtClean="0"/>
          </a:p>
          <a:p>
            <a:r>
              <a:rPr lang="fi-FI" dirty="0" smtClean="0"/>
              <a:t>Miten saadaan henkilökunta paremmin toteuttamaan käsihygieniaa? </a:t>
            </a:r>
          </a:p>
          <a:p>
            <a:pPr marL="0" indent="0">
              <a:buNone/>
            </a:pPr>
            <a:endParaRPr lang="fi-FI" sz="1200" dirty="0" smtClean="0"/>
          </a:p>
          <a:p>
            <a:r>
              <a:rPr lang="fi-FI" dirty="0" smtClean="0"/>
              <a:t>WHO- käsihygienia kampanjapäivä 5.5</a:t>
            </a:r>
          </a:p>
          <a:p>
            <a:pPr lvl="1"/>
            <a:r>
              <a:rPr lang="fi-FI" dirty="0" smtClean="0"/>
              <a:t>Mikä se on ja miksi sitä vietetään</a:t>
            </a:r>
          </a:p>
          <a:p>
            <a:pPr lvl="1"/>
            <a:r>
              <a:rPr lang="fi-FI" dirty="0" smtClean="0"/>
              <a:t>Millä tavalla voin huomioida kampanjapäivän omassa työyksikössäni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6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Käsihygieniapäivää vietetään vuosittain 5.5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1026" name="Picture 2" descr="Juliste, jossa kehotetaan pesemään kädet.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2960"/>
            <a:ext cx="2811612" cy="15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1560" y="1531939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rebuchet MS" pitchFamily="34" charset="0"/>
              </a:rPr>
              <a:t>Tavoitteena on nostaa esille käsihygienian merkitystä terveydenhuollossa ja edistää käsihygienian toteutumista maailmanlaajuisesti kokoamalla ihmisiä eri puolilta maailmaa osaksi teemapäivän viettoon.</a:t>
            </a:r>
            <a:endParaRPr lang="fi-FI" dirty="0">
              <a:latin typeface="Trebuchet MS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139952" y="294997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Trebuchet MS" pitchFamily="34" charset="0"/>
              </a:rPr>
              <a:t>WHO:n kampanjan tunnuslauseena oli ”SAVE LIVES: </a:t>
            </a:r>
            <a:r>
              <a:rPr lang="fi-FI" i="1" dirty="0" err="1" smtClean="0">
                <a:latin typeface="Trebuchet MS" pitchFamily="34" charset="0"/>
              </a:rPr>
              <a:t>Clean</a:t>
            </a:r>
            <a:r>
              <a:rPr lang="fi-FI" i="1" dirty="0" smtClean="0">
                <a:latin typeface="Trebuchet MS" pitchFamily="34" charset="0"/>
              </a:rPr>
              <a:t> </a:t>
            </a:r>
            <a:r>
              <a:rPr lang="fi-FI" i="1" dirty="0" err="1" smtClean="0">
                <a:latin typeface="Trebuchet MS" pitchFamily="34" charset="0"/>
              </a:rPr>
              <a:t>Your</a:t>
            </a:r>
            <a:r>
              <a:rPr lang="fi-FI" i="1" dirty="0" smtClean="0">
                <a:latin typeface="Trebuchet MS" pitchFamily="34" charset="0"/>
              </a:rPr>
              <a:t> </a:t>
            </a:r>
            <a:r>
              <a:rPr lang="fi-FI" i="1" dirty="0" err="1" smtClean="0">
                <a:latin typeface="Trebuchet MS" pitchFamily="34" charset="0"/>
              </a:rPr>
              <a:t>Hands</a:t>
            </a:r>
            <a:r>
              <a:rPr lang="fi-FI" i="1" dirty="0" smtClean="0">
                <a:latin typeface="Trebuchet MS" pitchFamily="34" charset="0"/>
              </a:rPr>
              <a:t>”</a:t>
            </a:r>
            <a:r>
              <a:rPr lang="fi-FI" dirty="0" smtClean="0">
                <a:latin typeface="Trebuchet MS" pitchFamily="34" charset="0"/>
              </a:rPr>
              <a:t> (2009)</a:t>
            </a:r>
            <a:endParaRPr lang="fi-FI" dirty="0">
              <a:latin typeface="Trebuchet MS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596369" y="4365104"/>
            <a:ext cx="5263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>
                <a:latin typeface="Trebuchet MS" pitchFamily="34" charset="0"/>
              </a:rPr>
              <a:t>”</a:t>
            </a:r>
            <a:r>
              <a:rPr lang="fi-FI" i="1" dirty="0" err="1" smtClean="0">
                <a:latin typeface="Trebuchet MS" pitchFamily="34" charset="0"/>
              </a:rPr>
              <a:t>Unite</a:t>
            </a:r>
            <a:r>
              <a:rPr lang="fi-FI" i="1" dirty="0" smtClean="0">
                <a:latin typeface="Trebuchet MS" pitchFamily="34" charset="0"/>
              </a:rPr>
              <a:t> for </a:t>
            </a:r>
            <a:r>
              <a:rPr lang="fi-FI" i="1" dirty="0" err="1" smtClean="0">
                <a:latin typeface="Trebuchet MS" pitchFamily="34" charset="0"/>
              </a:rPr>
              <a:t>safety:Clean</a:t>
            </a:r>
            <a:r>
              <a:rPr lang="fi-FI" i="1" dirty="0" smtClean="0">
                <a:latin typeface="Trebuchet MS" pitchFamily="34" charset="0"/>
              </a:rPr>
              <a:t> </a:t>
            </a:r>
            <a:r>
              <a:rPr lang="fi-FI" i="1" dirty="0" err="1" smtClean="0">
                <a:latin typeface="Trebuchet MS" pitchFamily="34" charset="0"/>
              </a:rPr>
              <a:t>your</a:t>
            </a:r>
            <a:r>
              <a:rPr lang="fi-FI" i="1" dirty="0" smtClean="0">
                <a:latin typeface="Trebuchet MS" pitchFamily="34" charset="0"/>
              </a:rPr>
              <a:t> </a:t>
            </a:r>
            <a:r>
              <a:rPr lang="fi-FI" i="1" dirty="0" err="1" smtClean="0">
                <a:latin typeface="Trebuchet MS" pitchFamily="34" charset="0"/>
              </a:rPr>
              <a:t>hands</a:t>
            </a:r>
            <a:r>
              <a:rPr lang="fi-FI" i="1" dirty="0" smtClean="0">
                <a:latin typeface="Trebuchet MS" pitchFamily="34" charset="0"/>
              </a:rPr>
              <a:t>”</a:t>
            </a:r>
            <a:r>
              <a:rPr lang="fi-FI" dirty="0" smtClean="0">
                <a:latin typeface="Trebuchet MS" pitchFamily="34" charset="0"/>
              </a:rPr>
              <a:t> (2022)</a:t>
            </a:r>
          </a:p>
          <a:p>
            <a:r>
              <a:rPr lang="fi-FI" dirty="0" smtClean="0">
                <a:latin typeface="Trebuchet MS" pitchFamily="34" charset="0"/>
              </a:rPr>
              <a:t>-&gt; korostaa, että käsihygienia on osa organisaation ja yksikön turvallisuuskulttuuria: hyvä turvallisuuskulttuuri saa työntekijät sitoutumaan käsihygienian toteuttamiseen oikein ja oikea-aikaisesti</a:t>
            </a:r>
            <a:endParaRPr lang="fi-FI" dirty="0">
              <a:latin typeface="Trebuchet MS" pitchFamily="34" charset="0"/>
            </a:endParaRPr>
          </a:p>
        </p:txBody>
      </p:sp>
      <p:sp>
        <p:nvSpPr>
          <p:cNvPr id="6" name="AutoShape 2" descr="data:image/png;base64,iVBORw0KGgoAAAANSUhEUgAAAHEAAACgCAMAAAAMwnNoAAABIFBMVEX89ez////9+PL89+//+O7/+u////L//PD8/PX8+vL7+/v5pX/4n3bz7+n///T59ez88OXvcS7IytQAQI4ARZBNaKD707773MoAM4nr5+QAOozf3N4XTJP3eTT3cCD75tmWoLzT0thjeKi1ucqJlLb4kmD6wqfxg0z3l2bxhlM3V5hugKytssajq8K7wM0AI4TDw8KNiIOtp6H1s5Z4c29iXlvc1s7uZRDtVgD0hkb5ybJAYJx7iLDLxb2fmpXAurRRTUv2rIooJiRDQkIHAQKvr7A5NTLwekDvVBrvYCzgpJLyk3LVkYHEf3W1ZFuzUkPBVzjVYTP60cj8llagg5S2fXrHb13ecEncYCO0iI7iyMTYdlnbsKXkk3UAFYEAAH6LFAJ8AAAOpElEQVR4nO2ciXucSHbAsbkNqIHmaLq4oYHmkiVktRuwNOQim90cM04yySS7+f//i7yi5WNlW+qW2cl8+VRqcat+vFev3ntVoCZe/NqF+L8gviR/vfLyQCR+vUI+E5+Jz8SnEXnquFoOHyiwxoupnEykJEm6uCYkkqBpiqAo/DvdxBd3Ibee7HmeabYmCT+mDFueYX4d+QBxcfXu5s3V5c27xbvb68X17Wvp3bVEkBfXr+8h+Tb1mq0niE1m8ls+axpRFI2x5U8k8jdX7y4v3lzdXklXAL66eLOA38ubH27eWH+OJM1sGHfyOCQbk09N0XOMTDTFLXcikbq6vX3zw1/d3L6xLm9vLi8vr4jbd7C+uL28viek10ya9MzG4JLE4A3SaMzkdK1eXPxwcfXXgL2+fLeANpWurxfS9a0kWfcbUjZxM3rQmCa0JjGtYeurwAeIZzdXNzeXf3Nxc2X97dXlxeWbG5DuCtr15s09GUGiZDCzbDA2wyCKZpYIqZAJp8tIvLm4vry+/bt3/OWlBbzry0P5QqukMTRDC0SvAaJgigLwNklyquUQlHVxcXNxcQu9gibeEST0D4qEH/jcu1I2DcMAPR60OS2heKfLSJ0RPHFGT9v0V6/4WMvLux5/cALkEz3AX6g8E5+Jz8T/P0SS5wmZ+Hok/H7il36L5OUk2243zSHRmZtImgbHf14vyZnibue6ruMOHHespCcQOXE3th5/RwV1mtnOVXbp75PtmA6jq3wjPH0HcVSU3Sg2hifDntdmCgBTLzGNdD/+vQInjWM0e4pWdwqudvf27dvdoWyH1mi2P3npfv+73ymK+w/HCHk8kTSVcRyFBMrgYLSQGC9l4/fZkGT7TMHEPxxVz9FEvh33Yys6qbDbJKDgt2bSJslGMJJBHMUUE/9RmpfY7PfJmKVi4ipiu1N2bZuJrSGIm3TrZBkQlX+al0hmynbYJYYoboU2HdwdqFcUIYPKZHNMJ7X+szUrkVB2zagkJoCM4W2iKNCArmkOLwXPy5z3eyD+CzpiYHQ0kfR2u2QnmgLI2AgAf+ttfmrbdthmqZI6e0z8sX44ATuNyBuYOHhiqiRK8hYGGm27Aa0ORgojG2XcY/ut2BmJHLRcsxeTfbp9KSRi4ypbYdgOgyBu3XSrOHswXydm5iRmipMZogNuzW1HUXSVbKMkome0P8Fgcac4QHz/r0c4naOJcrrfvE82uxH0mIzJTnE9OXlltHJjNo2ZgYDKZv9vR3SPY4mk9z7bjG4yQAMqTatAwxnNAIdgaze5P3zo348w1qOJZvYeuzYYAA9gqsroKNi/KmM6FWw2IOXPMxJ5w3FdXK2Lnfm4hc5oTjHkUIv8448//5yO//HLfESCMP/wR8UF/W3F/4R4BWHyU3SGVACPV2XvF/XxDnmClyst7lAC0N0063GXhpBG6ySYz5b+4x3yeCLlL/CMC6AsRFEIqI130Kv0X4IIA2K4DUv/2CG57x/NUWrF0kEZUAt/QVFhbA3K4Pw3jsHU9U80SUiqREk+TdDTfI80mE8Yld9H5sFZXMWMlTO0GoYB1TQ/W9QCyxYEFF3EKm2VBB3DGdADuMSvI48j0tQkZMGFeSHpIUtJnS5RJIsIKe+AVvk07Vcqa5VIqlBEg/Z/aRv5q3U9TCQXB2uvpwkVKixz2y5XKjTjKq9ZWg1oVBQl1jFN16tyEamB1Ic1mE9U8/wTtMoZb38Bc6djLccWIfmrqgImYiX13A9sdVXTbKHTjJRHLNWXUWD1LBPbmFjV3+qZDxIhpfgjnKKqYgpDFFoHfpyHUhSgXqL72K8oq+riKtcsyferrioRUVaqqrNq9c2O+QARYrAwBDFLsPE6YihMXKEi1Ap6qZUWrXY1soNlV+SrDjFqFMR9FLFRF1uV7hflNzvmQzLyqSiDMBSKy9hHDA1qVfWikvxwXVmWpAZ+GJz70ro/o+jIL6MqlCg11IMgLK1vB5EHtSqTJF2rUhxFQRWB0S9CLS99y9dtXUWsSktWtO6iVQydMCpyqbYlK9Rjnyp9/5vAx3uH1KMO+ajyl0DI81xFEl2H5wchGH+Z51pBgeJzOwYZLT8PuypA367vcSLdq7FlqUGkMgR0RXuNJIKp4kMzMb1m23YnEXSg2XqnSUTX5UWkPhS0HiVSqCpy3+/zGJxY0XUVAgEW4GIJSE4ZHYD22oKrOh1gkhTquR3GD4WQx30OdVZpYe3rS0RJtp3Xi+kgCA9EqoMjWgw7agGNq9esBWBdj76PCNZgF2GuqSyKNVsDrYIjBVv14ST4A3sJWSpbQS+x4ZJah7YOy+8iWjm0pGTnXSzVvmavGHDUlGQhLYfmU+3cXuEIJullaK8QzYQdJj4QJo/w5Joeh2jddZEagUgrBhppUfm1HmOngAFnBDawsuxWiGJCuEb7rnakLLsMc7Ww9SC0QEabA7cpdX35JwTVsrG2nDwgHRdBsYpoBrpJbgffZ6u6mi+DuOytUI21zsaGuNBj6xyDWN9eTiqk+nNU2CrNVmC+WvQ9RLq21VKvi1gvfa5c+2ufwTrsUY/DCd3n2jS8oYolArcDKunAzhbfru+IdizyfplHPurpiqlX8RprjCqKeLJHNrYPKqT7Lop1ILFwDw8OPx4jQtfO61r3/SJG0D3W3WSZbJTnU9rGVst88ncQu6I6xBulrj+Y0T1GpOsujMJetcBWJIpaheHhPtbx5MnoaK1PbcZA6I8m60XntvpQnvwoUV2CwwxUS4fMAryaXkzVna0t9nBDq3CqnvV9ScJxn7Li/ouHPqcQwa1KFgDPdOxr2KovD1ax/NABzg9emy4LaUobKdTXD44+Hu8dIAsNyRk61FsejOJjlVTwcetuTS/UBycgjs5XDxWyXziTr4jz8GjnNz2jS31YUJ8WeD2Vzy6ZjWgh7FEQxGU8yiFwYIY9Gh0KIVlTmXH8KOlaxTKFVpz12jJgrXwdLMJlTK4gQuZ5t4hzXOwZR3NSt/SB2IVcoWkhg+y1utCXMf0/a5x32Atwd6v1ejXjiFXSwa8xYVicFZq9jEDGiXimqqEdBgE42E5V6znHyKBVLKNdgIwg1QciA8M40DQFww39qGY8lRjrWKt6rvXdHRGCi1YwBBDz1Wo5v+X0Oci47KO1Zn8i2pgImauuh0dMd55AtHuG0Zf9WbwuFhDo78nYhwVJLOacCWQLGxLl3K7O+mXB1mt7CcQp9hbLiah3fhzHMxJptOzsXM8tpliHxFmnTTL2EzE8aFWDpny8IY/3OTSCTDFGOHfyKTrQO7ToO8jjqBjHfNbvpvL4VOAJsyv0GUXhZ/XMGc6tzmCTYQBIwT44VgZ2WJaZc5YsUNXFQlVJScVDp0WgSpQFYVlVVQuOwFk1sKT68XqOt1Vwnii0tR4twyViy6VeQ9tJ1p+6Tl3rvW/bcQwp5qx+NUbBOWOdB7l6DiMaOyYkO1Sl89KqbT/gqv5soWkzznYCUS/RuRWcB2CxC8pSw7hch7q0KtQ6LwOm6im2CuecJ5c6laF6SFNRjtYAyPMy9KNOXUlsrenhouppqirmJBJTLocQIyEaWRRsUbC0JAjM0iEiw8asnhwyCpLnebw8TK7iQsJhksfv0cD+4aHyjESCl9vGkHnDwDN8smEY+GU1gvQS/CKO3LYECYvHHz+c8GwOz5TvttwOP0olDWezd3cbguA2u820v2s40909Xs/xz61Mx9kIo8G5jjkRnEEQG5L0HMc1SdJw91sTLnlcrcc/0xEdUeZkkrwjui5HEjzBN+7GFTjecB0n82YlEpu9gavjP8q4c3YcwTmO5+6hdd3N6ArjnERy4yYcwZNABDLICFoF2Uw39TZuywERbmJerTbu3iQSGRNlmYDq8Ww/L0AzQgO/MNyUEOclEkS6d9ydCJbj7t42YCTYcr3RGZrGcWVjlxIynJqTSBLDdr9puHSbpmlrTivB2A88zw1pYo4iwSdpekQ9J4yteNmTeVLGBbr8YX2Y75/28Vqe0wNMV9+hP75yf3gl96TylPEj2cqeSRgmiZfg7o4Q7EnET3Jxg5i1wt5p2kzemY64+fzkfEQZut9UGtgZt96W8NJGIBxzP2zB89ydFL7xeuWTiIJ4KAP0TaGR98mwMVLDNcF+eX64OynOSCS4DwU/qU84M808XkgTT/Ay+dPJuW31Ix38HK6d43iSI095r+tEy7l7uevuVdXJRA9vq06i8fgx54xEWUw93tgOHEE2WxxFhLThvGzDGVmWCR4I3YibIwznlDcQdh7XuhlHyOC5QZEbiFOe475IwM86rsElbjaC252PSGxc00sckeNbCBYgCxAzeXRftK7gNc5eHtzhZfv1h5xPlHE7Os44AjFzG7fhgLh3kz3IiF+W2zqQcrib5Ig7P56YjZtNBjJ6zh5iFBBdHIInIg9Eg/MGx93OGK3kwcHtKL5oXAwyICfwYBMTBbl1957XQJblzulzNrsDEZpPhGSKgn1+IjrbjQsZydYFFcybWbkeGI0AnvsFB/mAJzrQW/bji9Zx9psW4qYI+eucvePenx1i5Yf6PzmHI/70tzy/+kx8Jj6N+PkU/LRLfJyQP+7/wE4mwmg/sGr6QKIsPHOEaHwfdI0+/xewuYhUEBd+HOiLGlmBSgRlUQRxZUn4NiKE1AUK0ALfwmxEOtY7vwsL3w/LsFPtvu+LDrZjvS/6Oo9LO+7KvptxBmkRF4CqCtTrZRXDuujLou67OrQKwPlRjro47h+fRD5eq3HsR7Gqh6VeVX2U+0UYxFF5TutxD7tVpAW5X4UzykgHk+WoqKyDQLXqCBZgSDrjlwUcrqTIiqRq1jf0Dn2DoulpTU87Uozoqkcsfl44/cz5ju7XC03dvR93fPlN+5xn4jPxmfhMfCb+lol/se8D+bIcviHk1/8WlFd4/erVZwdf/fk1H869unf8yUSEbhF6jazXr9HrAD6vURC8xlu3cOD1dAaSHLgEDgdoDuJUXk1Fgt9JlMN62n51J/K0NYOY/wuPPuGp+11xGAAAAABJRU5ErkJggg==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20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55" y="4041164"/>
            <a:ext cx="2023021" cy="28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Materiaalia käsihygieniakampanjaan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https://thl.fi/fi/web/infektiotaudit-ja-rokotukset/taudit-ja-torjunta/infektioiden-ehkaisy-ja-torjuntaohjeita/kasihygieniaohjeet-ammattilaisille</a:t>
            </a:r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Oysin</a:t>
            </a:r>
            <a:r>
              <a:rPr lang="fi-FI" dirty="0" smtClean="0"/>
              <a:t> infektioyksiköstä voi lainata ”</a:t>
            </a:r>
            <a:r>
              <a:rPr lang="fi-FI" dirty="0" err="1" smtClean="0"/>
              <a:t>hand</a:t>
            </a:r>
            <a:r>
              <a:rPr lang="fi-FI" dirty="0" smtClean="0"/>
              <a:t> vision boxia”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10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" y="404664"/>
            <a:ext cx="6413299" cy="6302833"/>
          </a:xfrm>
          <a:prstGeom prst="rect">
            <a:avLst/>
          </a:prstGeom>
        </p:spPr>
      </p:pic>
      <p:sp>
        <p:nvSpPr>
          <p:cNvPr id="5" name="Kuvaselitepilvi 4"/>
          <p:cNvSpPr/>
          <p:nvPr/>
        </p:nvSpPr>
        <p:spPr>
          <a:xfrm>
            <a:off x="5827757" y="164258"/>
            <a:ext cx="3316243" cy="2123540"/>
          </a:xfrm>
          <a:prstGeom prst="cloudCallout">
            <a:avLst>
              <a:gd name="adj1" fmla="val -48474"/>
              <a:gd name="adj2" fmla="val 577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b="1" i="1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fi-FI" sz="1600" i="1" dirty="0" smtClean="0">
                <a:solidFill>
                  <a:schemeClr val="tx2"/>
                </a:solidFill>
                <a:latin typeface="Trebuchet MS" pitchFamily="34" charset="0"/>
              </a:rPr>
              <a:t>”Ota oikea käsihygienia tavaksi suojaat asukasta ja itseäsi”</a:t>
            </a:r>
            <a:endParaRPr lang="fi-FI" sz="1600" i="1" dirty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02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Käsihygienia -</a:t>
            </a:r>
            <a:br>
              <a:rPr lang="fi-FI" dirty="0" smtClean="0">
                <a:solidFill>
                  <a:schemeClr val="tx2"/>
                </a:solidFill>
              </a:rPr>
            </a:br>
            <a:r>
              <a:rPr lang="fi-FI" sz="4000" dirty="0" smtClean="0">
                <a:solidFill>
                  <a:schemeClr val="tx2"/>
                </a:solidFill>
              </a:rPr>
              <a:t>Miksi se on niin tärkeää?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17638"/>
            <a:ext cx="8291264" cy="51797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sz="1300" dirty="0" smtClean="0"/>
          </a:p>
          <a:p>
            <a:r>
              <a:rPr lang="fi-FI" dirty="0" smtClean="0"/>
              <a:t>Käsien välityksellä tapahtuva kosketustartunta on tavallisin tartuntareitti hoitolaitoksissa</a:t>
            </a:r>
          </a:p>
          <a:p>
            <a:pPr marL="0" indent="0">
              <a:buNone/>
            </a:pPr>
            <a:endParaRPr lang="fi-FI" sz="1300" dirty="0" smtClean="0"/>
          </a:p>
          <a:p>
            <a:pPr lvl="1"/>
            <a:r>
              <a:rPr lang="fi-FI" dirty="0" smtClean="0"/>
              <a:t>Käsihygienialla pyritään vähentämään mikrobien siirtymistä henkilökunnan käsien välityksellä</a:t>
            </a:r>
          </a:p>
          <a:p>
            <a:pPr marL="0" indent="0">
              <a:buNone/>
            </a:pPr>
            <a:endParaRPr lang="fi-FI" sz="1300" dirty="0" smtClean="0"/>
          </a:p>
          <a:p>
            <a:r>
              <a:rPr lang="fi-FI" dirty="0" smtClean="0"/>
              <a:t>Käsihygienia on näyttöön perustuva ja tärkein yksittäinen keino estää hoitoon liittyviä infektioita </a:t>
            </a:r>
          </a:p>
          <a:p>
            <a:pPr marL="0" indent="0">
              <a:buNone/>
            </a:pPr>
            <a:endParaRPr lang="fi-FI" sz="1300" dirty="0" smtClean="0"/>
          </a:p>
          <a:p>
            <a:pPr lvl="1"/>
            <a:r>
              <a:rPr lang="fi-FI" dirty="0" smtClean="0"/>
              <a:t>Suomessa arvioidaan esiintyvän vuosittain 50 000 hoitoon liittyvää infektiota ja ne myötävaikuttavat 1500-5000 henkilön kuolemaan (THL)</a:t>
            </a:r>
          </a:p>
          <a:p>
            <a:pPr marL="0" indent="0">
              <a:buNone/>
            </a:pPr>
            <a:endParaRPr lang="fi-FI" sz="1200" dirty="0" smtClean="0"/>
          </a:p>
          <a:p>
            <a:pPr lvl="1"/>
            <a:r>
              <a:rPr lang="fi-FI" dirty="0" smtClean="0"/>
              <a:t>Vähintään 20% hoitoon liittyvistä infektioista on ehkäistävissä (</a:t>
            </a:r>
            <a:r>
              <a:rPr lang="fi-FI" dirty="0" err="1" smtClean="0"/>
              <a:t>Harbarth</a:t>
            </a:r>
            <a:r>
              <a:rPr lang="fi-FI" dirty="0" smtClean="0"/>
              <a:t> ym. 2003)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8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Käsihygienia –                              Miksi se on niin tärkeää?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000" dirty="0" smtClean="0"/>
          </a:p>
          <a:p>
            <a:r>
              <a:rPr lang="fi-FI" dirty="0" smtClean="0"/>
              <a:t>Käsihygienia on osa laadukasta ja turvallista hoitotyötä</a:t>
            </a:r>
          </a:p>
          <a:p>
            <a:pPr marL="0" indent="0">
              <a:buNone/>
            </a:pPr>
            <a:endParaRPr lang="fi-FI" sz="1000" dirty="0" smtClean="0"/>
          </a:p>
          <a:p>
            <a:r>
              <a:rPr lang="fi-FI" dirty="0" smtClean="0"/>
              <a:t>Käsihygienian </a:t>
            </a:r>
            <a:r>
              <a:rPr lang="fi-FI" dirty="0"/>
              <a:t>noudattaminen kuuluu kaikkien </a:t>
            </a:r>
            <a:r>
              <a:rPr lang="fi-FI" dirty="0" err="1" smtClean="0"/>
              <a:t>sosiaali</a:t>
            </a:r>
            <a:r>
              <a:rPr lang="fi-FI" dirty="0" smtClean="0"/>
              <a:t>- </a:t>
            </a:r>
            <a:r>
              <a:rPr lang="fi-FI" dirty="0"/>
              <a:t>ja terveydenhuollon työntekijöiden perusvelvollisuuksiin potilasturvallisuuden ylläpitämiseksi.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55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kasides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8"/>
          <a:stretch>
            <a:fillRect/>
          </a:stretch>
        </p:blipFill>
        <p:spPr bwMode="auto">
          <a:xfrm>
            <a:off x="251520" y="806752"/>
            <a:ext cx="8661510" cy="505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267744" y="1916832"/>
            <a:ext cx="7020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Miten toteutan hyvää käsihygieniaa </a:t>
            </a:r>
            <a:r>
              <a:rPr lang="fi-FI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hoitotyössä</a:t>
            </a:r>
            <a:r>
              <a:rPr lang="fi-FI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?</a:t>
            </a:r>
            <a:r>
              <a:rPr lang="fi-FI" sz="3200" dirty="0">
                <a:latin typeface="Trebuchet MS" panose="020B0603020202020204" pitchFamily="34" charset="0"/>
              </a:rPr>
              <a:t> </a:t>
            </a:r>
          </a:p>
          <a:p>
            <a:endParaRPr lang="fi-FI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90191"/>
            <a:ext cx="8229600" cy="720080"/>
          </a:xfrm>
        </p:spPr>
        <p:txBody>
          <a:bodyPr>
            <a:noAutofit/>
          </a:bodyPr>
          <a:lstStyle/>
          <a:p>
            <a:r>
              <a:rPr lang="fi-FI" sz="4000" dirty="0" smtClean="0">
                <a:solidFill>
                  <a:schemeClr val="tx2"/>
                </a:solidFill>
              </a:rPr>
              <a:t>Käsien desinfektio</a:t>
            </a:r>
            <a:endParaRPr lang="fi-FI" sz="4000" dirty="0">
              <a:solidFill>
                <a:schemeClr val="tx2"/>
              </a:solidFill>
            </a:endParaRPr>
          </a:p>
        </p:txBody>
      </p:sp>
      <p:pic>
        <p:nvPicPr>
          <p:cNvPr id="8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000" t="34554" r="23168" b="25133"/>
          <a:stretch/>
        </p:blipFill>
        <p:spPr>
          <a:xfrm>
            <a:off x="251520" y="1772816"/>
            <a:ext cx="8785225" cy="3843461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827584" y="5763323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2"/>
                </a:solidFill>
                <a:latin typeface="Trebuchet MS" pitchFamily="34" charset="0"/>
              </a:rPr>
              <a:t>Poistaa asukkaasta tai hänen lähiympäristöään kosketettaessa käsiin joutuneet mikrobit.</a:t>
            </a:r>
            <a:endParaRPr lang="fi-FI" sz="24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1764432"/>
          </a:xfrm>
        </p:spPr>
        <p:txBody>
          <a:bodyPr>
            <a:normAutofit/>
          </a:bodyPr>
          <a:lstStyle/>
          <a:p>
            <a:r>
              <a:rPr lang="fi-FI" sz="3600" dirty="0" smtClean="0">
                <a:solidFill>
                  <a:schemeClr val="tx2"/>
                </a:solidFill>
              </a:rPr>
              <a:t>Oikeaoppinen käsiendesinfektio tekniikka on avainasemassa käsihygienia toteutumisessa</a:t>
            </a:r>
            <a:endParaRPr lang="fi-FI" sz="4000" dirty="0">
              <a:solidFill>
                <a:schemeClr val="tx2"/>
              </a:solidFill>
            </a:endParaRPr>
          </a:p>
        </p:txBody>
      </p:sp>
      <p:pic>
        <p:nvPicPr>
          <p:cNvPr id="4" name="Picture 8" descr="~AUT00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359" y="2367518"/>
            <a:ext cx="30963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4067944" y="2279828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>
                <a:latin typeface="Trebuchet MS" panose="020B0603020202020204" pitchFamily="34" charset="0"/>
              </a:rPr>
              <a:t>Alueet, joihin jää mikrobeja huonosti suoritetun käsien desinfektion jälkeen</a:t>
            </a:r>
          </a:p>
        </p:txBody>
      </p:sp>
      <p:sp>
        <p:nvSpPr>
          <p:cNvPr id="6" name="Alanuoli 5"/>
          <p:cNvSpPr/>
          <p:nvPr/>
        </p:nvSpPr>
        <p:spPr>
          <a:xfrm rot="3932465">
            <a:off x="3073871" y="2470271"/>
            <a:ext cx="237129" cy="1182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5" descr="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9447" r="16667"/>
          <a:stretch>
            <a:fillRect/>
          </a:stretch>
        </p:blipFill>
        <p:spPr bwMode="auto">
          <a:xfrm>
            <a:off x="5455155" y="4565636"/>
            <a:ext cx="3504262" cy="22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5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"/>
            <a:ext cx="648072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Autofit/>
          </a:bodyPr>
          <a:lstStyle/>
          <a:p>
            <a:r>
              <a:rPr lang="fi-FI" sz="4000" dirty="0" smtClean="0">
                <a:solidFill>
                  <a:schemeClr val="tx2"/>
                </a:solidFill>
              </a:rPr>
              <a:t>Muita esimerkkejä, milloin kädet tulee desinfioida</a:t>
            </a:r>
            <a:endParaRPr lang="fi-FI" sz="40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0480"/>
          </a:xfrm>
        </p:spPr>
        <p:txBody>
          <a:bodyPr>
            <a:noAutofit/>
          </a:bodyPr>
          <a:lstStyle/>
          <a:p>
            <a:r>
              <a:rPr lang="fi-FI" sz="2800" dirty="0" smtClean="0"/>
              <a:t>Töihin tullessa ja töistä lähtiessä</a:t>
            </a:r>
          </a:p>
          <a:p>
            <a:r>
              <a:rPr lang="fi-FI" sz="2800" dirty="0" smtClean="0"/>
              <a:t>Ennen suojakäsineiden ja muiden suojainten pukemista ja niiden riisumisen jälkeen</a:t>
            </a:r>
          </a:p>
          <a:p>
            <a:r>
              <a:rPr lang="fi-FI" sz="2800" dirty="0" smtClean="0"/>
              <a:t>Siirryttäessä likaisesta puhtaampaan tehtävään</a:t>
            </a:r>
          </a:p>
          <a:p>
            <a:r>
              <a:rPr lang="fi-FI" sz="2800" dirty="0"/>
              <a:t>Ennen lääkkeiden käsittelyä</a:t>
            </a:r>
          </a:p>
          <a:p>
            <a:r>
              <a:rPr lang="fi-FI" sz="2800" dirty="0"/>
              <a:t>Ennen puhtaan pyykin, puhtaiden välineiden yms. käsittelyä</a:t>
            </a:r>
          </a:p>
          <a:p>
            <a:r>
              <a:rPr lang="fi-FI" sz="2800" dirty="0"/>
              <a:t>Ennen ruoan käsittelyä/jakoa yms.</a:t>
            </a:r>
          </a:p>
          <a:p>
            <a:r>
              <a:rPr lang="fi-FI" sz="2800" dirty="0"/>
              <a:t>Ennen omaa ruokailua, wc-käynnin jälkeen, nenän niistämisen yms. jälkeen</a:t>
            </a:r>
          </a:p>
          <a:p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6280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SH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fee0b32b84501a1df71a203b3c0e9127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fc8b51723abb5303373fe25b6c52d7fc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Kieli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4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i:0#.w|oysnet\ukkolasi</DisplayName>
        <AccountId>246</AccountId>
        <AccountType/>
      </UserInfo>
      <UserInfo>
        <DisplayName>i:0#.w|oysnet\kangasvh</DisplayName>
        <AccountId>911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2022-05-03T21:00:00+00:00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Ammattilaiset</TermName>
          <TermId xmlns="http://schemas.microsoft.com/office/infopath/2007/PartnerControls">533f1e74-2a64-414e-94d9-d0d6b83e6c58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i:0#.w|oysnet\ukkolasi</DisplayName>
        <AccountId>246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637</Value>
      <Value>182</Value>
      <Value>3</Value>
      <Value>1</Value>
    </TaxCatchAll>
    <_dlc_DocId xmlns="d3e50268-7799-48af-83c3-9a9b063078bc">MUAVRSSTWASF-92438712-377</_dlc_DocId>
    <_dlc_DocIdUrl xmlns="d3e50268-7799-48af-83c3-9a9b063078bc">
      <Url>https://internet.oysnet.ppshp.fi/dokumentit/_layouts/15/DocIdRedir.aspx?ID=MUAVRSSTWASF-92438712-377</Url>
      <Description>MUAVRSSTWASF-92438712-377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8DE624E4-C62C-41A1-AC8B-9DC71FAB9E61}"/>
</file>

<file path=customXml/itemProps2.xml><?xml version="1.0" encoding="utf-8"?>
<ds:datastoreItem xmlns:ds="http://schemas.openxmlformats.org/officeDocument/2006/customXml" ds:itemID="{8C6BA817-3A9D-45FF-8E44-404B2590BB28}"/>
</file>

<file path=customXml/itemProps3.xml><?xml version="1.0" encoding="utf-8"?>
<ds:datastoreItem xmlns:ds="http://schemas.openxmlformats.org/officeDocument/2006/customXml" ds:itemID="{7C29E61D-1B97-4156-80F5-B8A5D90878DB}"/>
</file>

<file path=customXml/itemProps4.xml><?xml version="1.0" encoding="utf-8"?>
<ds:datastoreItem xmlns:ds="http://schemas.openxmlformats.org/officeDocument/2006/customXml" ds:itemID="{AB9FA883-6910-4D86-90B7-31A3D108BED8}"/>
</file>

<file path=customXml/itemProps5.xml><?xml version="1.0" encoding="utf-8"?>
<ds:datastoreItem xmlns:ds="http://schemas.openxmlformats.org/officeDocument/2006/customXml" ds:itemID="{3DD9EC56-83C2-4444-B594-61E1C88B0FEC}"/>
</file>

<file path=docProps/app.xml><?xml version="1.0" encoding="utf-8"?>
<Properties xmlns="http://schemas.openxmlformats.org/officeDocument/2006/extended-properties" xmlns:vt="http://schemas.openxmlformats.org/officeDocument/2006/docPropsVTypes">
  <Template>PPSHP 4suhde3</Template>
  <TotalTime>892</TotalTime>
  <Words>826</Words>
  <Application>Microsoft Office PowerPoint</Application>
  <PresentationFormat>Näytössä katseltava diaesitys (4:3)</PresentationFormat>
  <Paragraphs>169</Paragraphs>
  <Slides>22</Slides>
  <Notes>22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PPSHP</vt:lpstr>
      <vt:lpstr>   Käsihygienia </vt:lpstr>
      <vt:lpstr>Esityksen sisältö</vt:lpstr>
      <vt:lpstr>Käsihygienia - Miksi se on niin tärkeää?</vt:lpstr>
      <vt:lpstr>Käsihygienia –                              Miksi se on niin tärkeää?</vt:lpstr>
      <vt:lpstr>PowerPoint-esitys</vt:lpstr>
      <vt:lpstr>Käsien desinfektio</vt:lpstr>
      <vt:lpstr>Oikeaoppinen käsiendesinfektio tekniikka on avainasemassa käsihygienia toteutumisessa</vt:lpstr>
      <vt:lpstr>PowerPoint-esitys</vt:lpstr>
      <vt:lpstr>Muita esimerkkejä, milloin kädet tulee desinfioida</vt:lpstr>
      <vt:lpstr>PowerPoint-esitys</vt:lpstr>
      <vt:lpstr>Pitkät kynnet, rakenne-/geelikynnet, kellot, aktiivisuusrannekkeet ja käsikorut estävät tehokkaan käsien desinfektion</vt:lpstr>
      <vt:lpstr>Käsien desinfektio kaikille - asukkaan ja vierailijoiden ohjaus</vt:lpstr>
      <vt:lpstr>PowerPoint-esitys</vt:lpstr>
      <vt:lpstr>  </vt:lpstr>
      <vt:lpstr>Uusia innovatiivisia seurantaratkaisuja käsihygienian toteutumisen seurantaan</vt:lpstr>
      <vt:lpstr>PowerPoint-esitys</vt:lpstr>
      <vt:lpstr>PowerPoint-esitys</vt:lpstr>
      <vt:lpstr>PowerPoint-esitys</vt:lpstr>
      <vt:lpstr>Käsihuuhteiden saatavuus PPSHP:n pitkäaikaishoitolaitoksissa 2021</vt:lpstr>
      <vt:lpstr>Käsihygieniapäivää vietetään vuosittain 5.5</vt:lpstr>
      <vt:lpstr>Materiaalia käsihygieniakampanjaan</vt:lpstr>
      <vt:lpstr>PowerPoint-esitys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Käsihygienia 4.5.2022</dc:title>
  <dc:creator>Ukkola Sirpa</dc:creator>
  <cp:keywords>käsihygienia</cp:keywords>
  <cp:lastModifiedBy>Ukkola Sirpa</cp:lastModifiedBy>
  <cp:revision>178</cp:revision>
  <cp:lastPrinted>2022-05-04T04:51:44Z</cp:lastPrinted>
  <dcterms:created xsi:type="dcterms:W3CDTF">2021-05-06T12:32:28Z</dcterms:created>
  <dcterms:modified xsi:type="dcterms:W3CDTF">2022-05-04T04:53:52Z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e6857f6d-da84-431b-8472-abb7a8f85a65</vt:lpwstr>
  </property>
  <property fmtid="{D5CDD505-2E9C-101B-9397-08002B2CF9AE}" pid="4" name="TaxKeyword">
    <vt:lpwstr>182;#käsihygienia|c4375ec2-c201-441a-bee3-77784c423aad</vt:lpwstr>
  </property>
  <property fmtid="{D5CDD505-2E9C-101B-9397-08002B2CF9AE}" pid="5" name="Kohde- / työntekijäryhmä">
    <vt:lpwstr>637;#Ammattilaiset|533f1e74-2a64-414e-94d9-d0d6b83e6c58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1;#Pohjois-Pohjanmaan sairaanhoitopiiri|be8cbbf1-c5fa-44e0-8d6c-f88ba4a3bcc6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>käsihygienia|c4375ec2-c201-441a-bee3-77784c423aad</vt:lpwstr>
  </property>
  <property fmtid="{D5CDD505-2E9C-101B-9397-08002B2CF9AE}" pid="16" name="Order">
    <vt:r8>254400</vt:r8>
  </property>
  <property fmtid="{D5CDD505-2E9C-101B-9397-08002B2CF9AE}" pid="17" name="SharedWithUsers">
    <vt:lpwstr/>
  </property>
</Properties>
</file>